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144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0C22E1C4-4A18-4DC9-AF07-EE10A741A273}"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6BA58A1-08A5-4F94-8884-F5EF9ED7AB9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C22E1C4-4A18-4DC9-AF07-EE10A741A27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BA58A1-08A5-4F94-8884-F5EF9ED7AB9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C22E1C4-4A18-4DC9-AF07-EE10A741A27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BA58A1-08A5-4F94-8884-F5EF9ED7AB9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C22E1C4-4A18-4DC9-AF07-EE10A741A27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BA58A1-08A5-4F94-8884-F5EF9ED7AB9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0C22E1C4-4A18-4DC9-AF07-EE10A741A27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BA58A1-08A5-4F94-8884-F5EF9ED7AB9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C22E1C4-4A18-4DC9-AF07-EE10A741A27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BA58A1-08A5-4F94-8884-F5EF9ED7AB9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0C22E1C4-4A18-4DC9-AF07-EE10A741A273}"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6BA58A1-08A5-4F94-8884-F5EF9ED7AB9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0C22E1C4-4A18-4DC9-AF07-EE10A741A273}"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6BA58A1-08A5-4F94-8884-F5EF9ED7AB9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2E1C4-4A18-4DC9-AF07-EE10A741A273}"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6BA58A1-08A5-4F94-8884-F5EF9ED7AB9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C22E1C4-4A18-4DC9-AF07-EE10A741A27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BA58A1-08A5-4F94-8884-F5EF9ED7AB9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0C22E1C4-4A18-4DC9-AF07-EE10A741A27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6BA58A1-08A5-4F94-8884-F5EF9ED7AB9C}"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22E1C4-4A18-4DC9-AF07-EE10A741A273}" type="datetimeFigureOut">
              <a:rPr lang="ar-IQ" smtClean="0"/>
              <a:t>02/04/1440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6BA58A1-08A5-4F94-8884-F5EF9ED7AB9C}"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sz="7200" dirty="0" smtClean="0"/>
              <a:t>مهارات جهاز العقلة</a:t>
            </a:r>
            <a:endParaRPr lang="ar-IQ" sz="7200" dirty="0"/>
          </a:p>
        </p:txBody>
      </p:sp>
    </p:spTree>
    <p:extLst>
      <p:ext uri="{BB962C8B-B14F-4D97-AF65-F5344CB8AC3E}">
        <p14:creationId xmlns:p14="http://schemas.microsoft.com/office/powerpoint/2010/main" val="406158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r>
              <a:rPr lang="ar-SA" b="1" dirty="0"/>
              <a:t>الطلوع بالدوران الخلفي :</a:t>
            </a:r>
            <a:endParaRPr lang="en-US" dirty="0"/>
          </a:p>
          <a:p>
            <a:pPr algn="just"/>
            <a:r>
              <a:rPr lang="ar-SA" sz="2400" dirty="0">
                <a:latin typeface="Simplified Arabic" panose="02020603050405020304" pitchFamily="18" charset="-78"/>
                <a:cs typeface="Simplified Arabic" panose="02020603050405020304" pitchFamily="18" charset="-78"/>
              </a:rPr>
              <a:t>     </a:t>
            </a:r>
            <a:r>
              <a:rPr lang="ar-SA" sz="2000" dirty="0">
                <a:latin typeface="Simplified Arabic" panose="02020603050405020304" pitchFamily="18" charset="-78"/>
                <a:cs typeface="Simplified Arabic" panose="02020603050405020304" pitchFamily="18" charset="-78"/>
              </a:rPr>
              <a:t>تؤدى حركة الطلوع بالدوران الخلفي </a:t>
            </a:r>
            <a:r>
              <a:rPr lang="ar-SA" sz="2000" dirty="0" err="1">
                <a:latin typeface="Simplified Arabic" panose="02020603050405020304" pitchFamily="18" charset="-78"/>
                <a:cs typeface="Simplified Arabic" panose="02020603050405020304" pitchFamily="18" charset="-78"/>
              </a:rPr>
              <a:t>بالارجحة</a:t>
            </a:r>
            <a:r>
              <a:rPr lang="ar-SA" sz="2000" dirty="0">
                <a:latin typeface="Simplified Arabic" panose="02020603050405020304" pitchFamily="18" charset="-78"/>
                <a:cs typeface="Simplified Arabic" panose="02020603050405020304" pitchFamily="18" charset="-78"/>
              </a:rPr>
              <a:t> اذا كانت العقلة عالية ، ومن النهوض الفردي او الزوجي اذا كانت العقلة واطئة وفيما </a:t>
            </a:r>
            <a:r>
              <a:rPr lang="ar-SA" sz="2000" dirty="0" err="1">
                <a:latin typeface="Simplified Arabic" panose="02020603050405020304" pitchFamily="18" charset="-78"/>
                <a:cs typeface="Simplified Arabic" panose="02020603050405020304" pitchFamily="18" charset="-78"/>
              </a:rPr>
              <a:t>ياتي</a:t>
            </a:r>
            <a:r>
              <a:rPr lang="ar-SA" sz="2000" dirty="0">
                <a:latin typeface="Simplified Arabic" panose="02020603050405020304" pitchFamily="18" charset="-78"/>
                <a:cs typeface="Simplified Arabic" panose="02020603050405020304" pitchFamily="18" charset="-78"/>
              </a:rPr>
              <a:t> شرح الطلوع بالدوران الخلفي للارتكاز على العقلة الواطئة .</a:t>
            </a:r>
            <a:endParaRPr lang="en-US" sz="2000" dirty="0">
              <a:latin typeface="Simplified Arabic" panose="02020603050405020304" pitchFamily="18" charset="-78"/>
              <a:cs typeface="Simplified Arabic" panose="02020603050405020304" pitchFamily="18" charset="-78"/>
            </a:endParaRPr>
          </a:p>
          <a:p>
            <a:pPr algn="just"/>
            <a:r>
              <a:rPr lang="ar-SA" sz="2000" dirty="0">
                <a:latin typeface="Simplified Arabic" panose="02020603050405020304" pitchFamily="18" charset="-78"/>
                <a:cs typeface="Simplified Arabic" panose="02020603050405020304" pitchFamily="18" charset="-78"/>
              </a:rPr>
              <a:t>النواحي الفنية :</a:t>
            </a:r>
            <a:endParaRPr lang="en-US" sz="2000" dirty="0">
              <a:latin typeface="Simplified Arabic" panose="02020603050405020304" pitchFamily="18" charset="-78"/>
              <a:cs typeface="Simplified Arabic" panose="02020603050405020304" pitchFamily="18" charset="-78"/>
            </a:endParaRPr>
          </a:p>
          <a:p>
            <a:pPr lvl="0" algn="just"/>
            <a:r>
              <a:rPr lang="ar-SA" sz="2000" dirty="0">
                <a:latin typeface="Simplified Arabic" panose="02020603050405020304" pitchFamily="18" charset="-78"/>
                <a:cs typeface="Simplified Arabic" panose="02020603050405020304" pitchFamily="18" charset="-78"/>
              </a:rPr>
              <a:t>القسم التحضيري : من الوقوف الموازي المواجه يمسك اللاعب البار من الاعلى </a:t>
            </a:r>
            <a:r>
              <a:rPr lang="ar-SA" sz="2000" dirty="0" err="1">
                <a:latin typeface="Simplified Arabic" panose="02020603050405020304" pitchFamily="18" charset="-78"/>
                <a:cs typeface="Simplified Arabic" panose="02020603050405020304" pitchFamily="18" charset="-78"/>
              </a:rPr>
              <a:t>ويؤرجح</a:t>
            </a:r>
            <a:r>
              <a:rPr lang="ar-SA" sz="2000" dirty="0">
                <a:latin typeface="Simplified Arabic" panose="02020603050405020304" pitchFamily="18" charset="-78"/>
                <a:cs typeface="Simplified Arabic" panose="02020603050405020304" pitchFamily="18" charset="-78"/>
              </a:rPr>
              <a:t> احدى رجليه اماما .</a:t>
            </a:r>
            <a:endParaRPr lang="en-US" sz="2000" dirty="0">
              <a:latin typeface="Simplified Arabic" panose="02020603050405020304" pitchFamily="18" charset="-78"/>
              <a:cs typeface="Simplified Arabic" panose="02020603050405020304" pitchFamily="18" charset="-78"/>
            </a:endParaRPr>
          </a:p>
          <a:p>
            <a:pPr lvl="0" algn="just"/>
            <a:r>
              <a:rPr lang="ar-SA" sz="2000" dirty="0">
                <a:latin typeface="Simplified Arabic" panose="02020603050405020304" pitchFamily="18" charset="-78"/>
                <a:cs typeface="Simplified Arabic" panose="02020603050405020304" pitchFamily="18" charset="-78"/>
              </a:rPr>
              <a:t>القسم الرئيس : يدفع اللاعب الارض بقدم النهوض بقوة لتلحق بالقدم الحرة مع ثني الذراعين لتقريب مركز الثقل من محور الدوران مع ثني الراس خلفا لدوران الجسم الى الخلف حول بار العقلة وذلك برفع الرجلين خلفا .</a:t>
            </a:r>
            <a:endParaRPr lang="en-US" sz="2000" dirty="0">
              <a:latin typeface="Simplified Arabic" panose="02020603050405020304" pitchFamily="18" charset="-78"/>
              <a:cs typeface="Simplified Arabic" panose="02020603050405020304" pitchFamily="18" charset="-78"/>
            </a:endParaRPr>
          </a:p>
          <a:p>
            <a:pPr lvl="0" algn="just"/>
            <a:r>
              <a:rPr lang="ar-SA" sz="2000" dirty="0">
                <a:latin typeface="Simplified Arabic" panose="02020603050405020304" pitchFamily="18" charset="-78"/>
                <a:cs typeface="Simplified Arabic" panose="02020603050405020304" pitchFamily="18" charset="-78"/>
              </a:rPr>
              <a:t>القسم النهائي : يمد اللاعب الذراعين ومفصلي الوركين </a:t>
            </a:r>
            <a:r>
              <a:rPr lang="ar-SA" sz="2000" dirty="0" err="1">
                <a:latin typeface="Simplified Arabic" panose="02020603050405020304" pitchFamily="18" charset="-78"/>
                <a:cs typeface="Simplified Arabic" panose="02020603050405020304" pitchFamily="18" charset="-78"/>
              </a:rPr>
              <a:t>لايقاف</a:t>
            </a:r>
            <a:r>
              <a:rPr lang="ar-SA" sz="2000" dirty="0">
                <a:latin typeface="Simplified Arabic" panose="02020603050405020304" pitchFamily="18" charset="-78"/>
                <a:cs typeface="Simplified Arabic" panose="02020603050405020304" pitchFamily="18" charset="-78"/>
              </a:rPr>
              <a:t> سير الحركة للوصول الى وضع الارتكاز الامامي .</a:t>
            </a:r>
            <a:endParaRPr lang="en-US" sz="2000" dirty="0">
              <a:latin typeface="Simplified Arabic" panose="02020603050405020304" pitchFamily="18" charset="-78"/>
              <a:cs typeface="Simplified Arabic" panose="02020603050405020304" pitchFamily="18" charset="-78"/>
            </a:endParaRPr>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437112"/>
            <a:ext cx="547260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8299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75920"/>
          </a:xfrm>
        </p:spPr>
        <p:txBody>
          <a:bodyPr>
            <a:normAutofit/>
          </a:bodyPr>
          <a:lstStyle/>
          <a:p>
            <a:pPr algn="just"/>
            <a:r>
              <a:rPr lang="ar-IQ" sz="2000" dirty="0"/>
              <a:t>النواحي الفنية لدائرة الخلفية الصغيرة : </a:t>
            </a:r>
            <a:endParaRPr lang="en-US" sz="2000" dirty="0"/>
          </a:p>
          <a:p>
            <a:pPr lvl="0" algn="just"/>
            <a:r>
              <a:rPr lang="ar-IQ" sz="2000" dirty="0"/>
              <a:t>القسم التحضيري : من وضع الارتكاز الامامي </a:t>
            </a:r>
            <a:r>
              <a:rPr lang="ar-IQ" sz="2000" dirty="0" err="1"/>
              <a:t>بالامساك</a:t>
            </a:r>
            <a:r>
              <a:rPr lang="ar-IQ" sz="2000" dirty="0"/>
              <a:t> من اعلى يثني اللاعب مفصلي الوركين والذراعين ، ثم يقوم </a:t>
            </a:r>
            <a:r>
              <a:rPr lang="ar-IQ" sz="2000" dirty="0" err="1"/>
              <a:t>بارجحة</a:t>
            </a:r>
            <a:r>
              <a:rPr lang="ar-IQ" sz="2000" dirty="0"/>
              <a:t> الرجلين الى الخلف والى الاعلى مع مد الذراعين وابعاد الجسم عن محور الدوران .</a:t>
            </a:r>
            <a:endParaRPr lang="en-US" sz="2000" dirty="0"/>
          </a:p>
          <a:p>
            <a:pPr lvl="0" algn="just"/>
            <a:r>
              <a:rPr lang="ar-IQ" sz="2000" dirty="0"/>
              <a:t>القسم الرئيسي : هبوط الجسم بكامله من مفصل الكتفين حتى القدمين وباثر الجاذبية الارضية مع ثبات الذراعين ممدودتين ، وعند وصول اللاعب الى وضع الارتكاز الامامي يتحرك بالكتفين خلفا مع الراس لتدوير الجسم حول المحور ( العارضة ) مع ثني مفصلي الوركين قليلا لتقريب اجزاء الجسم من محور الدوران لزيادة السرعة الزاوية ، وعند وصول الجسم مع المستوى العمودي يضغط بالجذع الى الاعلى وبالرجلين الى الاسفل .</a:t>
            </a:r>
            <a:endParaRPr lang="en-US" sz="2000" dirty="0"/>
          </a:p>
          <a:p>
            <a:pPr lvl="0" algn="just"/>
            <a:r>
              <a:rPr lang="ar-IQ" sz="2000" dirty="0"/>
              <a:t>القسم النهائي : وعند وصول الجسم الى الوضع المائل العالي تمد جميع اجزاء الجسم للتقليل من سرعة الدوران ويتخذ وضع الارتكاز الامامي .</a:t>
            </a:r>
            <a:endParaRPr lang="en-US" sz="2000" dirty="0"/>
          </a:p>
          <a:p>
            <a:pPr algn="just"/>
            <a:endParaRPr lang="ar-IQ" sz="2000" dirty="0"/>
          </a:p>
        </p:txBody>
      </p:sp>
      <p:pic>
        <p:nvPicPr>
          <p:cNvPr id="4" name="صورة 3" descr="Scan10031"/>
          <p:cNvPicPr/>
          <p:nvPr/>
        </p:nvPicPr>
        <p:blipFill>
          <a:blip r:embed="rId2" cstate="print">
            <a:lum contrast="60000"/>
            <a:extLst>
              <a:ext uri="{28A0092B-C50C-407E-A947-70E740481C1C}">
                <a14:useLocalDpi xmlns:a14="http://schemas.microsoft.com/office/drawing/2010/main" val="0"/>
              </a:ext>
            </a:extLst>
          </a:blip>
          <a:srcRect l="2654" t="19946" r="3061" b="15558"/>
          <a:stretch>
            <a:fillRect/>
          </a:stretch>
        </p:blipFill>
        <p:spPr bwMode="auto">
          <a:xfrm>
            <a:off x="1780084" y="4184873"/>
            <a:ext cx="5312196" cy="2196455"/>
          </a:xfrm>
          <a:prstGeom prst="rect">
            <a:avLst/>
          </a:prstGeom>
          <a:noFill/>
          <a:ln>
            <a:noFill/>
          </a:ln>
        </p:spPr>
      </p:pic>
    </p:spTree>
    <p:extLst>
      <p:ext uri="{BB962C8B-B14F-4D97-AF65-F5344CB8AC3E}">
        <p14:creationId xmlns:p14="http://schemas.microsoft.com/office/powerpoint/2010/main" val="166010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txBody>
          <a:bodyPr>
            <a:normAutofit/>
          </a:bodyPr>
          <a:lstStyle/>
          <a:p>
            <a:pPr algn="just"/>
            <a:r>
              <a:rPr lang="ar-IQ" sz="2000" dirty="0"/>
              <a:t>النواحي الفنية لدائرة الامامية الصغيرة : </a:t>
            </a:r>
            <a:endParaRPr lang="en-US" sz="2000" dirty="0"/>
          </a:p>
          <a:p>
            <a:pPr lvl="0" algn="just"/>
            <a:r>
              <a:rPr lang="ar-IQ" sz="2000" dirty="0"/>
              <a:t>القسم التحضيري : من الارتكاز المواجه ( الامساك من اعلى ) يرفع اللاعب نفسه قليلا ، ويعمل استدارة قليلة في الظهر بدون ثني في مفصلي الوركين ، ويضغط على العقلة بقوة بالفخذين .</a:t>
            </a:r>
            <a:endParaRPr lang="en-US" sz="2000" dirty="0"/>
          </a:p>
          <a:p>
            <a:pPr lvl="0" algn="just"/>
            <a:r>
              <a:rPr lang="ar-IQ" sz="2000" dirty="0"/>
              <a:t>القسم الرئيسي : يسقط اللاعب بجسمه الى الامام مع </a:t>
            </a:r>
            <a:r>
              <a:rPr lang="ar-IQ" sz="2000" dirty="0" err="1"/>
              <a:t>ارجحة</a:t>
            </a:r>
            <a:r>
              <a:rPr lang="ar-IQ" sz="2000" dirty="0"/>
              <a:t> الرجلين الى الخلف والى الاعلى بحيث يكون الجذع والرجلان على استقامة واحدة ، وبعد ان تتجاوز الكتفان المستوى الافقي ، ويكون في الربع الثاني من </a:t>
            </a:r>
            <a:r>
              <a:rPr lang="ar-IQ" sz="2000" dirty="0" err="1"/>
              <a:t>الارجحة</a:t>
            </a:r>
            <a:r>
              <a:rPr lang="ar-IQ" sz="2000" dirty="0"/>
              <a:t> الدائرية ، يثني مفصلي الوركين بسرعة محاولا ان يلحق قدميه بجذعه ، وبالثني السريع يقرب كتلة الجسم لنقطة الدوران وتكبر بذلك سرعة الدوران .</a:t>
            </a:r>
            <a:endParaRPr lang="en-US" sz="2000" dirty="0"/>
          </a:p>
          <a:p>
            <a:pPr lvl="0" algn="just"/>
            <a:r>
              <a:rPr lang="ar-IQ" sz="2000" dirty="0"/>
              <a:t>القسم النهائي : يستمر سير الدوران بالمسك من اعلى وعند وصول الجسم الى المستوى العمودي يدفع اللاعب العارضة الى الاسفل ويمد مفصلي الوركين مع </a:t>
            </a:r>
            <a:r>
              <a:rPr lang="ar-IQ" sz="2000" dirty="0" err="1"/>
              <a:t>ارجحة</a:t>
            </a:r>
            <a:r>
              <a:rPr lang="ar-IQ" sz="2000" dirty="0"/>
              <a:t> الرجلين خلفا ليثبت في وضع الارتكاز الامامي </a:t>
            </a:r>
            <a:r>
              <a:rPr lang="ar-IQ" sz="2000" dirty="0" smtClean="0"/>
              <a:t>.</a:t>
            </a:r>
          </a:p>
          <a:p>
            <a:pPr lvl="0" algn="just"/>
            <a:endParaRPr lang="ar-IQ" sz="2000" dirty="0"/>
          </a:p>
          <a:p>
            <a:pPr lvl="0" algn="just"/>
            <a:endParaRPr lang="en-US" sz="2000" dirty="0"/>
          </a:p>
          <a:p>
            <a:pPr algn="just"/>
            <a:endParaRPr lang="ar-IQ" sz="2000" dirty="0"/>
          </a:p>
        </p:txBody>
      </p:sp>
      <p:pic>
        <p:nvPicPr>
          <p:cNvPr id="4" name="صورة 3" descr="Scan10032"/>
          <p:cNvPicPr/>
          <p:nvPr/>
        </p:nvPicPr>
        <p:blipFill>
          <a:blip r:embed="rId2" cstate="print">
            <a:lum contrast="60000"/>
            <a:extLst>
              <a:ext uri="{28A0092B-C50C-407E-A947-70E740481C1C}">
                <a14:useLocalDpi xmlns:a14="http://schemas.microsoft.com/office/drawing/2010/main" val="0"/>
              </a:ext>
            </a:extLst>
          </a:blip>
          <a:srcRect/>
          <a:stretch>
            <a:fillRect/>
          </a:stretch>
        </p:blipFill>
        <p:spPr bwMode="auto">
          <a:xfrm>
            <a:off x="1547665" y="3717032"/>
            <a:ext cx="6120680" cy="2232248"/>
          </a:xfrm>
          <a:prstGeom prst="rect">
            <a:avLst/>
          </a:prstGeom>
          <a:noFill/>
          <a:ln>
            <a:noFill/>
          </a:ln>
        </p:spPr>
      </p:pic>
    </p:spTree>
    <p:extLst>
      <p:ext uri="{BB962C8B-B14F-4D97-AF65-F5344CB8AC3E}">
        <p14:creationId xmlns:p14="http://schemas.microsoft.com/office/powerpoint/2010/main" val="314937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354835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374</Words>
  <Application>Microsoft Office PowerPoint</Application>
  <PresentationFormat>عرض على الشاشة (3:4)‏</PresentationFormat>
  <Paragraphs>16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مهارات جهاز العقلة</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جهاز المتوازي</dc:title>
  <dc:creator>hp450</dc:creator>
  <cp:lastModifiedBy>hp450</cp:lastModifiedBy>
  <cp:revision>2</cp:revision>
  <dcterms:created xsi:type="dcterms:W3CDTF">2018-12-10T18:58:20Z</dcterms:created>
  <dcterms:modified xsi:type="dcterms:W3CDTF">2018-12-10T19:06:11Z</dcterms:modified>
</cp:coreProperties>
</file>